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3" r:id="rId7"/>
    <p:sldId id="261" r:id="rId8"/>
    <p:sldId id="262" r:id="rId9"/>
  </p:sldIdLst>
  <p:sldSz cx="9144000" cy="5143500" type="screen16x9"/>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312" y="3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e1c484d48c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e1c484d48c_0_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e1c484d48c_0_3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e1c484d48c_0_3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e2836cd742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e2836cd742_0_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e1c484d48c_0_97: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e1c484d48c_0_97: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e1c484d48c_0_97: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e1c484d48c_0_97: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62635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e1c484d48c_0_138: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e1c484d48c_0_138: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e1c484d48c_0_16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e1c484d48c_0_169: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396329"/>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t>RSE at All Hallows</a:t>
            </a:r>
            <a:endParaRPr dirty="0"/>
          </a:p>
        </p:txBody>
      </p:sp>
      <p:sp>
        <p:nvSpPr>
          <p:cNvPr id="55" name="Google Shape;55;p13"/>
          <p:cNvSpPr txBox="1">
            <a:spLocks noGrp="1"/>
          </p:cNvSpPr>
          <p:nvPr>
            <p:ph type="subTitle" idx="1"/>
          </p:nvPr>
        </p:nvSpPr>
        <p:spPr>
          <a:xfrm>
            <a:off x="311700" y="1693221"/>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Where does RSE sit in our Curriculum?</a:t>
            </a:r>
            <a:endParaRPr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311700" y="77825"/>
            <a:ext cx="952500" cy="1333500"/>
          </a:xfrm>
          <a:prstGeom prst="rect">
            <a:avLst/>
          </a:prstGeom>
          <a:noFill/>
          <a:ln>
            <a:noFill/>
          </a:ln>
        </p:spPr>
      </p:pic>
      <p:pic>
        <p:nvPicPr>
          <p:cNvPr id="5" name="Picture 4" descr="cid:image002.jpg@01D004C0.814E03F0"/>
          <p:cNvPicPr/>
          <p:nvPr/>
        </p:nvPicPr>
        <p:blipFill>
          <a:blip r:embed="rId4">
            <a:extLst>
              <a:ext uri="{28A0092B-C50C-407E-A947-70E740481C1C}">
                <a14:useLocalDpi xmlns:a14="http://schemas.microsoft.com/office/drawing/2010/main" val="0"/>
              </a:ext>
            </a:extLst>
          </a:blip>
          <a:srcRect/>
          <a:stretch>
            <a:fillRect/>
          </a:stretch>
        </p:blipFill>
        <p:spPr bwMode="auto">
          <a:xfrm>
            <a:off x="1777111" y="3140191"/>
            <a:ext cx="5438775" cy="15811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1264200" y="300600"/>
            <a:ext cx="7735880" cy="48429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1600" dirty="0"/>
              <a:t>During the Summer term ALL students at All Hallows will undertake the Ten:Ten RSE programme, delivering the RSE content from the point of view of the Catholic Church.  All themes are discussed and related back to Catholic beliefs.</a:t>
            </a:r>
            <a:endParaRPr sz="1600" dirty="0"/>
          </a:p>
          <a:p>
            <a:pPr marL="0" lvl="0" indent="0" algn="ctr" rtl="0">
              <a:spcBef>
                <a:spcPts val="1200"/>
              </a:spcBef>
              <a:spcAft>
                <a:spcPts val="0"/>
              </a:spcAft>
              <a:buNone/>
            </a:pPr>
            <a:r>
              <a:rPr lang="en" sz="1600" dirty="0"/>
              <a:t>There are additional lessons within the PD curriculum that also address the statutory RSE themes of; Families, Respectful Relationships, Online and Media, Being Safe and Intimate and Sexual Relationships. These are in addition to the delivery of the RSE themes through the RE lessons and parts of the Science curriculum.</a:t>
            </a:r>
            <a:endParaRPr sz="1600" dirty="0"/>
          </a:p>
          <a:p>
            <a:pPr marL="0" lvl="0" indent="0" algn="ctr" rtl="0">
              <a:spcBef>
                <a:spcPts val="1200"/>
              </a:spcBef>
              <a:spcAft>
                <a:spcPts val="1200"/>
              </a:spcAft>
              <a:buNone/>
            </a:pPr>
            <a:r>
              <a:rPr lang="en" sz="1600" dirty="0"/>
              <a:t>This powerpoint will outline where lessons with an RSE theme will be delivered over the 5 years at All Hallows.  These key themes are revisited at various times during the 5 years in order to build on pupils understanding at an age appropriate level.</a:t>
            </a:r>
            <a:endParaRPr sz="1600" dirty="0"/>
          </a:p>
        </p:txBody>
      </p:sp>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311700" y="77825"/>
            <a:ext cx="952500" cy="133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311700" y="1402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Year 7</a:t>
            </a:r>
            <a:endParaRPr dirty="0"/>
          </a:p>
        </p:txBody>
      </p:sp>
      <p:sp>
        <p:nvSpPr>
          <p:cNvPr id="66" name="Google Shape;66;p15"/>
          <p:cNvSpPr txBox="1"/>
          <p:nvPr/>
        </p:nvSpPr>
        <p:spPr>
          <a:xfrm>
            <a:off x="218400" y="853150"/>
            <a:ext cx="8707200" cy="3724066"/>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b="1" u="sng" dirty="0"/>
              <a:t>Families:</a:t>
            </a:r>
            <a:endParaRPr sz="1000" b="1" u="sng" dirty="0"/>
          </a:p>
          <a:p>
            <a:pPr marL="0" lvl="0" indent="0" algn="l" rtl="0">
              <a:spcBef>
                <a:spcPts val="0"/>
              </a:spcBef>
              <a:spcAft>
                <a:spcPts val="0"/>
              </a:spcAft>
              <a:buNone/>
            </a:pPr>
            <a:r>
              <a:rPr lang="en" sz="1000" dirty="0"/>
              <a:t>During year 7 pupils will learn that </a:t>
            </a:r>
            <a:r>
              <a:rPr lang="en" sz="1000" dirty="0" smtClean="0"/>
              <a:t>there </a:t>
            </a:r>
            <a:r>
              <a:rPr lang="en" sz="1000" dirty="0"/>
              <a:t>are different types of committed and stable relationships and how these relationships might contribute to happiness and the raising of children.  </a:t>
            </a:r>
            <a:endParaRPr sz="1000" dirty="0"/>
          </a:p>
          <a:p>
            <a:pPr marL="0" lvl="0" indent="0" algn="l" rtl="0">
              <a:spcBef>
                <a:spcPts val="0"/>
              </a:spcBef>
              <a:spcAft>
                <a:spcPts val="0"/>
              </a:spcAft>
              <a:buNone/>
            </a:pPr>
            <a:r>
              <a:rPr lang="en" sz="1000" dirty="0"/>
              <a:t>They will learn to understand that not all adults and information is trustworthy and where to go for help and advice or to report their concerns.  They will be able to judge when a relationship is  unsafe and where to get help in this situation.</a:t>
            </a:r>
            <a:endParaRPr sz="1000" dirty="0"/>
          </a:p>
          <a:p>
            <a:pPr marL="0" lvl="0" indent="0" algn="l" rtl="0">
              <a:spcBef>
                <a:spcPts val="0"/>
              </a:spcBef>
              <a:spcAft>
                <a:spcPts val="0"/>
              </a:spcAft>
              <a:buNone/>
            </a:pPr>
            <a:endParaRPr sz="1000" dirty="0"/>
          </a:p>
          <a:p>
            <a:pPr marL="0" lvl="0" indent="0" algn="l" rtl="0">
              <a:spcBef>
                <a:spcPts val="0"/>
              </a:spcBef>
              <a:spcAft>
                <a:spcPts val="0"/>
              </a:spcAft>
              <a:buNone/>
            </a:pPr>
            <a:r>
              <a:rPr lang="en" sz="1000" b="1" u="sng" dirty="0"/>
              <a:t>Respectful relationships, including friendships:</a:t>
            </a:r>
            <a:endParaRPr sz="1000" b="1" u="sng" dirty="0"/>
          </a:p>
          <a:p>
            <a:pPr marL="0" lvl="0" indent="0" algn="l" rtl="0">
              <a:spcBef>
                <a:spcPts val="0"/>
              </a:spcBef>
              <a:spcAft>
                <a:spcPts val="0"/>
              </a:spcAft>
              <a:buNone/>
            </a:pPr>
            <a:r>
              <a:rPr lang="en" sz="1000" dirty="0"/>
              <a:t>Pupils will learn the characteristics of positive and healthy relationships, including friendships and other (non-sexual) relationships.  They will develop steps they can take to improve and support respectful relationships and understand the importance of respect for and tolerance of others beliefs and the legal rights and responsibilities as defined in the Equality Act 2010, accepting that everyone is unique and equal in their own rights.</a:t>
            </a:r>
            <a:endParaRPr sz="1000" dirty="0"/>
          </a:p>
          <a:p>
            <a:pPr marL="0" lvl="0" indent="0" algn="l" rtl="0">
              <a:spcBef>
                <a:spcPts val="0"/>
              </a:spcBef>
              <a:spcAft>
                <a:spcPts val="0"/>
              </a:spcAft>
              <a:buNone/>
            </a:pPr>
            <a:r>
              <a:rPr lang="en" sz="1000" dirty="0"/>
              <a:t>They will understand the impact of different types of bullying and the responsibility we have for reporting and preventing bullying.</a:t>
            </a:r>
            <a:endParaRPr sz="1000" dirty="0"/>
          </a:p>
          <a:p>
            <a:pPr marL="0" lvl="0" indent="0" algn="l" rtl="0">
              <a:spcBef>
                <a:spcPts val="0"/>
              </a:spcBef>
              <a:spcAft>
                <a:spcPts val="0"/>
              </a:spcAft>
              <a:buNone/>
            </a:pPr>
            <a:endParaRPr sz="1000" dirty="0"/>
          </a:p>
          <a:p>
            <a:pPr marL="0" lvl="0" indent="0" algn="l" rtl="0">
              <a:spcBef>
                <a:spcPts val="0"/>
              </a:spcBef>
              <a:spcAft>
                <a:spcPts val="0"/>
              </a:spcAft>
              <a:buClr>
                <a:schemeClr val="dk1"/>
              </a:buClr>
              <a:buSzPts val="1100"/>
              <a:buFont typeface="Arial"/>
              <a:buNone/>
            </a:pPr>
            <a:r>
              <a:rPr lang="en" sz="1000" b="1" u="sng" dirty="0">
                <a:solidFill>
                  <a:schemeClr val="dk1"/>
                </a:solidFill>
              </a:rPr>
              <a:t>Online and the media:</a:t>
            </a:r>
            <a:endParaRPr sz="1000" b="1" u="sng" dirty="0">
              <a:solidFill>
                <a:schemeClr val="dk1"/>
              </a:solidFill>
            </a:endParaRPr>
          </a:p>
          <a:p>
            <a:pPr marL="0" lvl="0" indent="0" algn="l" rtl="0">
              <a:spcBef>
                <a:spcPts val="0"/>
              </a:spcBef>
              <a:spcAft>
                <a:spcPts val="0"/>
              </a:spcAft>
              <a:buClr>
                <a:schemeClr val="dk1"/>
              </a:buClr>
              <a:buSzPts val="1100"/>
              <a:buFont typeface="Arial"/>
              <a:buNone/>
            </a:pPr>
            <a:r>
              <a:rPr lang="en" sz="1000" dirty="0">
                <a:solidFill>
                  <a:schemeClr val="dk1"/>
                </a:solidFill>
              </a:rPr>
              <a:t>Pupils will learn their rights, responsibilities and opportunities online as well as the expectations of their behaviour.  They will learn the dangers of sharing personal information, including images, with others and online and how difficult it is to remove them from public access.  They will understand that sharing personal or private information about other people is wrong and can have legal consequences.  They will also learn how information and data is generated and collected before being used online and where to get support to report material online that makes them uncomfortable.</a:t>
            </a:r>
            <a:endParaRPr sz="1000" dirty="0">
              <a:solidFill>
                <a:schemeClr val="dk1"/>
              </a:solidFill>
            </a:endParaRPr>
          </a:p>
          <a:p>
            <a:pPr marL="0" lvl="0" indent="0" algn="l" rtl="0">
              <a:spcBef>
                <a:spcPts val="0"/>
              </a:spcBef>
              <a:spcAft>
                <a:spcPts val="0"/>
              </a:spcAft>
              <a:buClr>
                <a:schemeClr val="dk1"/>
              </a:buClr>
              <a:buSzPts val="1100"/>
              <a:buFont typeface="Arial"/>
              <a:buNone/>
            </a:pPr>
            <a:r>
              <a:rPr lang="en" sz="1000" dirty="0">
                <a:solidFill>
                  <a:schemeClr val="dk1"/>
                </a:solidFill>
              </a:rPr>
              <a:t>They will learn that sharing indecent images of children is a criminal offence and that there are severe penalties for doing so.</a:t>
            </a:r>
            <a:endParaRPr sz="1000" dirty="0">
              <a:solidFill>
                <a:schemeClr val="dk1"/>
              </a:solidFill>
            </a:endParaRPr>
          </a:p>
          <a:p>
            <a:pPr marL="0" lvl="0" indent="0" algn="l" rtl="0">
              <a:spcBef>
                <a:spcPts val="0"/>
              </a:spcBef>
              <a:spcAft>
                <a:spcPts val="0"/>
              </a:spcAft>
              <a:buClr>
                <a:schemeClr val="dk1"/>
              </a:buClr>
              <a:buSzPts val="1100"/>
              <a:buFont typeface="Arial"/>
              <a:buNone/>
            </a:pPr>
            <a:endParaRPr sz="1000" dirty="0">
              <a:solidFill>
                <a:schemeClr val="dk1"/>
              </a:solidFill>
            </a:endParaRPr>
          </a:p>
          <a:p>
            <a:pPr marL="0" lvl="0" indent="0" algn="l" rtl="0">
              <a:spcBef>
                <a:spcPts val="0"/>
              </a:spcBef>
              <a:spcAft>
                <a:spcPts val="0"/>
              </a:spcAft>
              <a:buClr>
                <a:schemeClr val="dk1"/>
              </a:buClr>
              <a:buSzPts val="1100"/>
              <a:buFont typeface="Arial"/>
              <a:buNone/>
            </a:pPr>
            <a:r>
              <a:rPr lang="en" sz="1000" b="1" u="sng" dirty="0">
                <a:solidFill>
                  <a:schemeClr val="dk1"/>
                </a:solidFill>
              </a:rPr>
              <a:t>Intimate and sexual relationships, including sexual health:</a:t>
            </a:r>
            <a:endParaRPr sz="1000" b="1" u="sng" dirty="0">
              <a:solidFill>
                <a:schemeClr val="dk1"/>
              </a:solidFill>
            </a:endParaRPr>
          </a:p>
          <a:p>
            <a:pPr marL="0" lvl="0" indent="0" algn="l" rtl="0">
              <a:spcBef>
                <a:spcPts val="0"/>
              </a:spcBef>
              <a:spcAft>
                <a:spcPts val="0"/>
              </a:spcAft>
              <a:buClr>
                <a:schemeClr val="dk1"/>
              </a:buClr>
              <a:buSzPts val="1100"/>
              <a:buFont typeface="Arial"/>
              <a:buNone/>
            </a:pPr>
            <a:r>
              <a:rPr lang="en" sz="1000" dirty="0">
                <a:solidFill>
                  <a:schemeClr val="dk1"/>
                </a:solidFill>
              </a:rPr>
              <a:t>Year 7 pupils will learn how to recognise the characteristics and positive aspects of healthy one-to-one and intimate relationships, the facts about reproductive health and the factors that can affect fertility in both men and women.  Pupils will also learn the facts surrounding pregnancy, including miscarriage.</a:t>
            </a:r>
            <a:endParaRPr sz="1000" dirty="0"/>
          </a:p>
        </p:txBody>
      </p:sp>
      <p:pic>
        <p:nvPicPr>
          <p:cNvPr id="6" name="Picture 5"/>
          <p:cNvPicPr>
            <a:picLocks noChangeAspect="1"/>
          </p:cNvPicPr>
          <p:nvPr/>
        </p:nvPicPr>
        <p:blipFill>
          <a:blip r:embed="rId3"/>
          <a:stretch>
            <a:fillRect/>
          </a:stretch>
        </p:blipFill>
        <p:spPr>
          <a:xfrm>
            <a:off x="8373979" y="0"/>
            <a:ext cx="770021" cy="102890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311700" y="64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Year 8</a:t>
            </a:r>
            <a:endParaRPr dirty="0"/>
          </a:p>
        </p:txBody>
      </p:sp>
      <p:sp>
        <p:nvSpPr>
          <p:cNvPr id="72" name="Google Shape;72;p16"/>
          <p:cNvSpPr txBox="1">
            <a:spLocks noGrp="1"/>
          </p:cNvSpPr>
          <p:nvPr>
            <p:ph type="body" idx="1"/>
          </p:nvPr>
        </p:nvSpPr>
        <p:spPr>
          <a:xfrm>
            <a:off x="0" y="636725"/>
            <a:ext cx="8997900" cy="4473600"/>
          </a:xfrm>
          <a:prstGeom prst="rect">
            <a:avLst/>
          </a:prstGeom>
        </p:spPr>
        <p:txBody>
          <a:bodyPr spcFirstLastPara="1" wrap="square" lIns="91425" tIns="91425" rIns="91425" bIns="91425" anchor="t" anchorCtr="0">
            <a:normAutofit fontScale="92500"/>
          </a:bodyPr>
          <a:lstStyle/>
          <a:p>
            <a:pPr marL="0" lvl="0" indent="0" algn="l" rtl="0">
              <a:lnSpc>
                <a:spcPct val="100000"/>
              </a:lnSpc>
              <a:spcBef>
                <a:spcPts val="0"/>
              </a:spcBef>
              <a:spcAft>
                <a:spcPts val="0"/>
              </a:spcAft>
              <a:buClr>
                <a:schemeClr val="dk1"/>
              </a:buClr>
              <a:buSzPts val="1100"/>
              <a:buFont typeface="Arial"/>
              <a:buNone/>
            </a:pPr>
            <a:r>
              <a:rPr lang="en" sz="1100" b="1" u="sng" dirty="0">
                <a:solidFill>
                  <a:schemeClr val="dk1"/>
                </a:solidFill>
              </a:rPr>
              <a:t>Families:</a:t>
            </a:r>
            <a:endParaRPr sz="1100" b="1" u="sng" dirty="0">
              <a:solidFill>
                <a:schemeClr val="dk1"/>
              </a:solidFill>
            </a:endParaRPr>
          </a:p>
          <a:p>
            <a:pPr marL="0" lvl="0" indent="0" algn="l" rtl="0">
              <a:lnSpc>
                <a:spcPct val="100000"/>
              </a:lnSpc>
              <a:spcBef>
                <a:spcPts val="0"/>
              </a:spcBef>
              <a:spcAft>
                <a:spcPts val="0"/>
              </a:spcAft>
              <a:buNone/>
            </a:pPr>
            <a:r>
              <a:rPr lang="en" sz="1100" dirty="0">
                <a:solidFill>
                  <a:schemeClr val="dk1"/>
                </a:solidFill>
              </a:rPr>
              <a:t>Pupils will build on their learning from year 7 to discuss how different types of committed, stable relationships can contribute to human happiness and the raising of children and the roles, responsibilities and characteristics of successful parenting.</a:t>
            </a:r>
            <a:endParaRPr sz="1100" dirty="0">
              <a:solidFill>
                <a:schemeClr val="dk1"/>
              </a:solidFill>
            </a:endParaRPr>
          </a:p>
          <a:p>
            <a:pPr marL="0" lvl="0" indent="0" algn="l" rtl="0">
              <a:lnSpc>
                <a:spcPct val="100000"/>
              </a:lnSpc>
              <a:spcBef>
                <a:spcPts val="0"/>
              </a:spcBef>
              <a:spcAft>
                <a:spcPts val="0"/>
              </a:spcAft>
              <a:buNone/>
            </a:pPr>
            <a:r>
              <a:rPr lang="en" sz="1100" dirty="0">
                <a:solidFill>
                  <a:schemeClr val="dk1"/>
                </a:solidFill>
              </a:rPr>
              <a:t>They will further discuss that not all adults and information is trustworthy and where to go for help and advice or to report their concerns.  They will be able to judge when a relationship is  unsafe and where to get help in this situation.</a:t>
            </a:r>
            <a:endParaRPr sz="1100" dirty="0">
              <a:solidFill>
                <a:schemeClr val="dk1"/>
              </a:solidFill>
            </a:endParaRPr>
          </a:p>
          <a:p>
            <a:pPr marL="0" lvl="0" indent="0" algn="l" rtl="0">
              <a:lnSpc>
                <a:spcPct val="100000"/>
              </a:lnSpc>
              <a:spcBef>
                <a:spcPts val="0"/>
              </a:spcBef>
              <a:spcAft>
                <a:spcPts val="0"/>
              </a:spcAft>
              <a:buClr>
                <a:schemeClr val="dk1"/>
              </a:buClr>
              <a:buSzPts val="1100"/>
              <a:buFont typeface="Arial"/>
              <a:buNone/>
            </a:pPr>
            <a:endParaRPr sz="1100" dirty="0">
              <a:solidFill>
                <a:schemeClr val="dk1"/>
              </a:solidFill>
            </a:endParaRPr>
          </a:p>
          <a:p>
            <a:pPr marL="0" lvl="0" indent="0" algn="l" rtl="0">
              <a:lnSpc>
                <a:spcPct val="100000"/>
              </a:lnSpc>
              <a:spcBef>
                <a:spcPts val="0"/>
              </a:spcBef>
              <a:spcAft>
                <a:spcPts val="0"/>
              </a:spcAft>
              <a:buClr>
                <a:schemeClr val="dk1"/>
              </a:buClr>
              <a:buSzPts val="1100"/>
              <a:buFont typeface="Arial"/>
              <a:buNone/>
            </a:pPr>
            <a:r>
              <a:rPr lang="en" sz="1100" b="1" u="sng" dirty="0">
                <a:solidFill>
                  <a:schemeClr val="dk1"/>
                </a:solidFill>
              </a:rPr>
              <a:t>Respectful relationships, including friendships:</a:t>
            </a:r>
            <a:endParaRPr sz="1100" b="1" u="sng" dirty="0">
              <a:solidFill>
                <a:schemeClr val="dk1"/>
              </a:solidFill>
            </a:endParaRPr>
          </a:p>
          <a:p>
            <a:pPr marL="0" lvl="0" indent="0" algn="l" rtl="0">
              <a:lnSpc>
                <a:spcPct val="100000"/>
              </a:lnSpc>
              <a:spcBef>
                <a:spcPts val="0"/>
              </a:spcBef>
              <a:spcAft>
                <a:spcPts val="0"/>
              </a:spcAft>
              <a:buNone/>
            </a:pPr>
            <a:r>
              <a:rPr lang="en" sz="1100" dirty="0">
                <a:solidFill>
                  <a:schemeClr val="dk1"/>
                </a:solidFill>
              </a:rPr>
              <a:t>Pupils will further discuss characteristics of positive and healthy relationships, including friendships and other (non-sexual) relationships.  They will develop further steps they can take to improve and support respectful relationships and understand the importance of respect for and tolerance of others beliefs and the legal rights and responsibilities as defined in the Equality Act 2010, accepting that everyone is unique and equal in their own rights.</a:t>
            </a:r>
            <a:endParaRPr sz="1100" dirty="0">
              <a:solidFill>
                <a:schemeClr val="dk1"/>
              </a:solidFill>
            </a:endParaRPr>
          </a:p>
          <a:p>
            <a:pPr marL="0" lvl="0" indent="0" algn="l" rtl="0">
              <a:lnSpc>
                <a:spcPct val="100000"/>
              </a:lnSpc>
              <a:spcBef>
                <a:spcPts val="0"/>
              </a:spcBef>
              <a:spcAft>
                <a:spcPts val="0"/>
              </a:spcAft>
              <a:buNone/>
            </a:pPr>
            <a:r>
              <a:rPr lang="en" sz="1100" dirty="0">
                <a:solidFill>
                  <a:schemeClr val="dk1"/>
                </a:solidFill>
              </a:rPr>
              <a:t>They will understand the impact of different types of bullying and the responsibility we have for reporting and preventing bullying.</a:t>
            </a:r>
            <a:endParaRPr sz="1100" dirty="0">
              <a:solidFill>
                <a:schemeClr val="dk1"/>
              </a:solidFill>
            </a:endParaRPr>
          </a:p>
          <a:p>
            <a:pPr marL="0" lvl="0" indent="0" algn="l" rtl="0">
              <a:lnSpc>
                <a:spcPct val="100000"/>
              </a:lnSpc>
              <a:spcBef>
                <a:spcPts val="0"/>
              </a:spcBef>
              <a:spcAft>
                <a:spcPts val="0"/>
              </a:spcAft>
              <a:buNone/>
            </a:pPr>
            <a:r>
              <a:rPr lang="en" sz="1100" dirty="0">
                <a:solidFill>
                  <a:schemeClr val="dk1"/>
                </a:solidFill>
              </a:rPr>
              <a:t>Pupils will also begin to understand that some types of behaviours within relationships are criminal, including </a:t>
            </a:r>
            <a:r>
              <a:rPr lang="en" sz="1100" dirty="0" smtClean="0">
                <a:solidFill>
                  <a:schemeClr val="dk1"/>
                </a:solidFill>
              </a:rPr>
              <a:t>violent </a:t>
            </a:r>
            <a:r>
              <a:rPr lang="en" sz="1100" dirty="0">
                <a:solidFill>
                  <a:schemeClr val="dk1"/>
                </a:solidFill>
              </a:rPr>
              <a:t>and coercive control as well as what constitutes sexual harassment and sexual violance and why these bahaviours are always unacceptable.</a:t>
            </a:r>
            <a:endParaRPr sz="1100" dirty="0">
              <a:solidFill>
                <a:schemeClr val="dk1"/>
              </a:solidFill>
            </a:endParaRPr>
          </a:p>
          <a:p>
            <a:pPr marL="0" lvl="0" indent="0" algn="l" rtl="0">
              <a:lnSpc>
                <a:spcPct val="100000"/>
              </a:lnSpc>
              <a:spcBef>
                <a:spcPts val="0"/>
              </a:spcBef>
              <a:spcAft>
                <a:spcPts val="0"/>
              </a:spcAft>
              <a:buClr>
                <a:schemeClr val="dk1"/>
              </a:buClr>
              <a:buSzPts val="1100"/>
              <a:buFont typeface="Arial"/>
              <a:buNone/>
            </a:pPr>
            <a:endParaRPr sz="1100" dirty="0">
              <a:solidFill>
                <a:schemeClr val="dk1"/>
              </a:solidFill>
            </a:endParaRPr>
          </a:p>
          <a:p>
            <a:pPr marL="0" lvl="0" indent="0" algn="l" rtl="0">
              <a:lnSpc>
                <a:spcPct val="100000"/>
              </a:lnSpc>
              <a:spcBef>
                <a:spcPts val="0"/>
              </a:spcBef>
              <a:spcAft>
                <a:spcPts val="0"/>
              </a:spcAft>
              <a:buClr>
                <a:schemeClr val="dk1"/>
              </a:buClr>
              <a:buSzPts val="1100"/>
              <a:buFont typeface="Arial"/>
              <a:buNone/>
            </a:pPr>
            <a:r>
              <a:rPr lang="en" sz="1100" b="1" u="sng" dirty="0">
                <a:solidFill>
                  <a:schemeClr val="dk1"/>
                </a:solidFill>
              </a:rPr>
              <a:t>Online and the media:</a:t>
            </a:r>
            <a:endParaRPr sz="1100" b="1" u="sng" dirty="0">
              <a:solidFill>
                <a:schemeClr val="dk1"/>
              </a:solidFill>
            </a:endParaRPr>
          </a:p>
          <a:p>
            <a:pPr marL="0" lvl="0" indent="0" algn="l" rtl="0">
              <a:lnSpc>
                <a:spcPct val="100000"/>
              </a:lnSpc>
              <a:spcBef>
                <a:spcPts val="0"/>
              </a:spcBef>
              <a:spcAft>
                <a:spcPts val="0"/>
              </a:spcAft>
              <a:buNone/>
            </a:pPr>
            <a:r>
              <a:rPr lang="en" sz="1100" dirty="0">
                <a:solidFill>
                  <a:schemeClr val="dk1"/>
                </a:solidFill>
              </a:rPr>
              <a:t>Pupils will further discuss their rights, responsibilities and opportunities online as well as the expectations of their behaviour.  They will develop a deeper understanding of the dangers of sharing personal information, including images, with others and online and how difficult it is to remove them from public access.  They will understand that sharing personal or private information about other people is wrong and can have legal consequences.  They will learn that specifically  sexually explicit material e.g pornography, can damage their views on relationships as well as themselves and that sharing indecent images of children is a criminal offence and that there are severe penalties for doing so.</a:t>
            </a:r>
            <a:endParaRPr sz="1100" dirty="0">
              <a:solidFill>
                <a:schemeClr val="dk1"/>
              </a:solidFill>
            </a:endParaRPr>
          </a:p>
          <a:p>
            <a:pPr marL="0" lvl="0" indent="0" algn="l" rtl="0">
              <a:lnSpc>
                <a:spcPct val="100000"/>
              </a:lnSpc>
              <a:spcBef>
                <a:spcPts val="0"/>
              </a:spcBef>
              <a:spcAft>
                <a:spcPts val="0"/>
              </a:spcAft>
              <a:buNone/>
            </a:pPr>
            <a:endParaRPr sz="1100" dirty="0">
              <a:solidFill>
                <a:schemeClr val="dk1"/>
              </a:solidFill>
            </a:endParaRPr>
          </a:p>
          <a:p>
            <a:pPr marL="0" lvl="0" indent="0" algn="l" rtl="0">
              <a:lnSpc>
                <a:spcPct val="100000"/>
              </a:lnSpc>
              <a:spcBef>
                <a:spcPts val="0"/>
              </a:spcBef>
              <a:spcAft>
                <a:spcPts val="0"/>
              </a:spcAft>
              <a:buNone/>
            </a:pPr>
            <a:r>
              <a:rPr lang="en" sz="1100" b="1" u="sng" dirty="0">
                <a:solidFill>
                  <a:schemeClr val="dk1"/>
                </a:solidFill>
              </a:rPr>
              <a:t>Being Safe:</a:t>
            </a:r>
            <a:endParaRPr sz="1100" b="1" u="sng" dirty="0">
              <a:solidFill>
                <a:schemeClr val="dk1"/>
              </a:solidFill>
            </a:endParaRPr>
          </a:p>
          <a:p>
            <a:pPr marL="0" lvl="0" indent="0" algn="l" rtl="0">
              <a:lnSpc>
                <a:spcPct val="100000"/>
              </a:lnSpc>
              <a:spcBef>
                <a:spcPts val="0"/>
              </a:spcBef>
              <a:spcAft>
                <a:spcPts val="0"/>
              </a:spcAft>
              <a:buClr>
                <a:schemeClr val="dk1"/>
              </a:buClr>
              <a:buSzPts val="1100"/>
              <a:buFont typeface="Arial"/>
              <a:buNone/>
            </a:pPr>
            <a:r>
              <a:rPr lang="en" sz="1100" dirty="0">
                <a:solidFill>
                  <a:schemeClr val="dk1"/>
                </a:solidFill>
              </a:rPr>
              <a:t>They will begin to understand the concept of, and laws relating to unacceptable sexual behaviours and how they can affect current and future relationships.</a:t>
            </a:r>
            <a:endParaRPr sz="1100" dirty="0">
              <a:solidFill>
                <a:schemeClr val="dk1"/>
              </a:solidFill>
            </a:endParaRPr>
          </a:p>
          <a:p>
            <a:pPr marL="0" lvl="0" indent="0" algn="l" rtl="0">
              <a:lnSpc>
                <a:spcPct val="100000"/>
              </a:lnSpc>
              <a:spcBef>
                <a:spcPts val="0"/>
              </a:spcBef>
              <a:spcAft>
                <a:spcPts val="0"/>
              </a:spcAft>
              <a:buClr>
                <a:schemeClr val="dk1"/>
              </a:buClr>
              <a:buSzPts val="1100"/>
              <a:buFont typeface="Arial"/>
              <a:buNone/>
            </a:pPr>
            <a:endParaRPr sz="1100" dirty="0">
              <a:solidFill>
                <a:schemeClr val="dk1"/>
              </a:solidFill>
            </a:endParaRPr>
          </a:p>
          <a:p>
            <a:pPr marL="0" lvl="0" indent="0" algn="l" rtl="0">
              <a:lnSpc>
                <a:spcPct val="100000"/>
              </a:lnSpc>
              <a:spcBef>
                <a:spcPts val="0"/>
              </a:spcBef>
              <a:spcAft>
                <a:spcPts val="0"/>
              </a:spcAft>
              <a:buClr>
                <a:schemeClr val="dk1"/>
              </a:buClr>
              <a:buSzPts val="1100"/>
              <a:buFont typeface="Arial"/>
              <a:buNone/>
            </a:pPr>
            <a:r>
              <a:rPr lang="en" sz="1100" b="1" u="sng" dirty="0">
                <a:solidFill>
                  <a:schemeClr val="dk1"/>
                </a:solidFill>
              </a:rPr>
              <a:t>Intimate and sexual relationships, including sexual health:</a:t>
            </a:r>
            <a:endParaRPr sz="1100" b="1" u="sng" dirty="0">
              <a:solidFill>
                <a:schemeClr val="dk1"/>
              </a:solidFill>
            </a:endParaRPr>
          </a:p>
          <a:p>
            <a:pPr marL="0" lvl="0" indent="0" algn="l" rtl="0">
              <a:lnSpc>
                <a:spcPct val="100000"/>
              </a:lnSpc>
              <a:spcBef>
                <a:spcPts val="0"/>
              </a:spcBef>
              <a:spcAft>
                <a:spcPts val="0"/>
              </a:spcAft>
              <a:buClr>
                <a:schemeClr val="dk1"/>
              </a:buClr>
              <a:buSzPts val="1100"/>
              <a:buFont typeface="Arial"/>
              <a:buNone/>
            </a:pPr>
            <a:r>
              <a:rPr lang="en" sz="1100" dirty="0">
                <a:solidFill>
                  <a:schemeClr val="dk1"/>
                </a:solidFill>
              </a:rPr>
              <a:t>Pupils will continue to discuss how to recognise the characteristics and positive aspects of healthy one-to-one and intimate relationships.  They will begin to discuss how all aspects of health can be affected by the choices they make in sex and relationships and begin to understand a range of strategies for identifying and managing sexual pressure and how they have a choice to delay sex or enjoy intimacy without sex.</a:t>
            </a:r>
            <a:endParaRPr dirty="0"/>
          </a:p>
        </p:txBody>
      </p:sp>
      <p:pic>
        <p:nvPicPr>
          <p:cNvPr id="4" name="Picture 3"/>
          <p:cNvPicPr>
            <a:picLocks noChangeAspect="1"/>
          </p:cNvPicPr>
          <p:nvPr/>
        </p:nvPicPr>
        <p:blipFill>
          <a:blip r:embed="rId3"/>
          <a:stretch>
            <a:fillRect/>
          </a:stretch>
        </p:blipFill>
        <p:spPr>
          <a:xfrm>
            <a:off x="8373979" y="0"/>
            <a:ext cx="678047" cy="90601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311700" y="-883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Year 9</a:t>
            </a:r>
            <a:endParaRPr dirty="0"/>
          </a:p>
        </p:txBody>
      </p:sp>
      <p:sp>
        <p:nvSpPr>
          <p:cNvPr id="78" name="Google Shape;78;p17"/>
          <p:cNvSpPr txBox="1"/>
          <p:nvPr/>
        </p:nvSpPr>
        <p:spPr>
          <a:xfrm>
            <a:off x="0" y="887878"/>
            <a:ext cx="8972700" cy="4062620"/>
          </a:xfrm>
          <a:prstGeom prst="rect">
            <a:avLst/>
          </a:prstGeom>
          <a:noFill/>
          <a:ln>
            <a:noFill/>
          </a:ln>
        </p:spPr>
        <p:txBody>
          <a:bodyPr spcFirstLastPara="1" wrap="square" lIns="91425" tIns="91425" rIns="91425" bIns="91425" anchor="t" anchorCtr="0">
            <a:spAutoFit/>
          </a:bodyPr>
          <a:lstStyle/>
          <a:p>
            <a:pPr marL="0" lvl="0" indent="0" algn="l" rtl="0">
              <a:lnSpc>
                <a:spcPct val="80000"/>
              </a:lnSpc>
              <a:spcBef>
                <a:spcPts val="0"/>
              </a:spcBef>
              <a:spcAft>
                <a:spcPts val="600"/>
              </a:spcAft>
              <a:buClr>
                <a:schemeClr val="dk1"/>
              </a:buClr>
              <a:buSzPts val="1100"/>
              <a:buFont typeface="Arial"/>
              <a:buNone/>
            </a:pPr>
            <a:r>
              <a:rPr lang="en" sz="1000" b="1" u="sng" dirty="0">
                <a:solidFill>
                  <a:schemeClr val="dk1"/>
                </a:solidFill>
              </a:rPr>
              <a:t>Families:</a:t>
            </a:r>
            <a:endParaRPr sz="1000" b="1" u="sng" dirty="0">
              <a:solidFill>
                <a:schemeClr val="dk1"/>
              </a:solidFill>
            </a:endParaRPr>
          </a:p>
          <a:p>
            <a:pPr marL="0" lvl="0" indent="0" algn="l" rtl="0">
              <a:lnSpc>
                <a:spcPct val="80000"/>
              </a:lnSpc>
              <a:spcBef>
                <a:spcPts val="0"/>
              </a:spcBef>
              <a:spcAft>
                <a:spcPts val="600"/>
              </a:spcAft>
              <a:buClr>
                <a:schemeClr val="dk1"/>
              </a:buClr>
              <a:buSzPts val="1100"/>
              <a:buFont typeface="Arial"/>
              <a:buNone/>
            </a:pPr>
            <a:r>
              <a:rPr lang="en" sz="1000" dirty="0">
                <a:solidFill>
                  <a:schemeClr val="dk1"/>
                </a:solidFill>
              </a:rPr>
              <a:t>Pupils will build on their learning from year 8 to discuss how different types of committed, stable relationships can contribute to human happiness and the raising of children and the roles, responsibilities and characteristics of successful parenting.  They will begin to understand what marriage is, including its legal status and why it is an important relationship choice for many couples that should be freely entered into.  They will also begin to discuss the legal status of other long-term relationships</a:t>
            </a:r>
            <a:r>
              <a:rPr lang="en" sz="1000" dirty="0" smtClean="0">
                <a:solidFill>
                  <a:schemeClr val="dk1"/>
                </a:solidFill>
              </a:rPr>
              <a:t>.                     </a:t>
            </a:r>
          </a:p>
          <a:p>
            <a:pPr marL="0" lvl="0" indent="0" algn="l" rtl="0">
              <a:lnSpc>
                <a:spcPct val="80000"/>
              </a:lnSpc>
              <a:spcBef>
                <a:spcPts val="0"/>
              </a:spcBef>
              <a:spcAft>
                <a:spcPts val="600"/>
              </a:spcAft>
              <a:buClr>
                <a:schemeClr val="dk1"/>
              </a:buClr>
              <a:buSzPts val="1100"/>
              <a:buFont typeface="Arial"/>
              <a:buNone/>
            </a:pPr>
            <a:r>
              <a:rPr lang="en" sz="1000" dirty="0" smtClean="0">
                <a:solidFill>
                  <a:schemeClr val="dk1"/>
                </a:solidFill>
              </a:rPr>
              <a:t>They </a:t>
            </a:r>
            <a:r>
              <a:rPr lang="en" sz="1000" dirty="0">
                <a:solidFill>
                  <a:schemeClr val="dk1"/>
                </a:solidFill>
              </a:rPr>
              <a:t>will further discuss that not all adults and information is trustworthy and where to go for help and advice or to report their concerns.  They will be able to judge when a relationship is  unsafe and where to get help in this situation.</a:t>
            </a:r>
            <a:endParaRPr sz="1000" dirty="0">
              <a:solidFill>
                <a:schemeClr val="dk1"/>
              </a:solidFill>
            </a:endParaRPr>
          </a:p>
          <a:p>
            <a:pPr marL="0" lvl="0" indent="0" algn="l" rtl="0">
              <a:lnSpc>
                <a:spcPct val="80000"/>
              </a:lnSpc>
              <a:spcBef>
                <a:spcPts val="0"/>
              </a:spcBef>
              <a:spcAft>
                <a:spcPts val="600"/>
              </a:spcAft>
              <a:buClr>
                <a:schemeClr val="dk1"/>
              </a:buClr>
              <a:buSzPts val="1100"/>
              <a:buFont typeface="Arial"/>
              <a:buNone/>
            </a:pPr>
            <a:endParaRPr sz="1000" dirty="0">
              <a:solidFill>
                <a:schemeClr val="dk1"/>
              </a:solidFill>
            </a:endParaRPr>
          </a:p>
          <a:p>
            <a:pPr marL="0" lvl="0" indent="0" algn="l" rtl="0">
              <a:lnSpc>
                <a:spcPct val="80000"/>
              </a:lnSpc>
              <a:spcBef>
                <a:spcPts val="0"/>
              </a:spcBef>
              <a:spcAft>
                <a:spcPts val="600"/>
              </a:spcAft>
              <a:buClr>
                <a:schemeClr val="dk1"/>
              </a:buClr>
              <a:buSzPts val="1100"/>
              <a:buFont typeface="Arial"/>
              <a:buNone/>
            </a:pPr>
            <a:r>
              <a:rPr lang="en" sz="1000" b="1" u="sng" dirty="0">
                <a:solidFill>
                  <a:schemeClr val="dk1"/>
                </a:solidFill>
              </a:rPr>
              <a:t>Respectful relationships, including friendships:</a:t>
            </a:r>
            <a:endParaRPr sz="1000" b="1" u="sng" dirty="0">
              <a:solidFill>
                <a:schemeClr val="dk1"/>
              </a:solidFill>
            </a:endParaRPr>
          </a:p>
          <a:p>
            <a:pPr marL="0" lvl="0" indent="0" algn="l" rtl="0">
              <a:lnSpc>
                <a:spcPct val="80000"/>
              </a:lnSpc>
              <a:spcBef>
                <a:spcPts val="0"/>
              </a:spcBef>
              <a:spcAft>
                <a:spcPts val="600"/>
              </a:spcAft>
              <a:buClr>
                <a:schemeClr val="dk1"/>
              </a:buClr>
              <a:buSzPts val="1100"/>
              <a:buFont typeface="Arial"/>
              <a:buNone/>
            </a:pPr>
            <a:r>
              <a:rPr lang="en" sz="1000" dirty="0">
                <a:solidFill>
                  <a:schemeClr val="dk1"/>
                </a:solidFill>
              </a:rPr>
              <a:t>Pupils will further discuss characteristics of positive and healthy relationships, including friendships and other (non-sexual) relationships.  They will develop further steps they can take to improve and support respectful relationships and understand the importance of respect for and tolerance of others beliefs and the legal rights and responsibilities as defined in the Equality Act 2010, accepting that everyone is unique and equal in their own rights and how stereotypes, in particular those based on gender, sex and race can be damaging.</a:t>
            </a:r>
            <a:endParaRPr sz="1000" dirty="0">
              <a:solidFill>
                <a:schemeClr val="dk1"/>
              </a:solidFill>
            </a:endParaRPr>
          </a:p>
          <a:p>
            <a:pPr marL="0" lvl="0" indent="0" algn="l" rtl="0">
              <a:lnSpc>
                <a:spcPct val="80000"/>
              </a:lnSpc>
              <a:spcBef>
                <a:spcPts val="0"/>
              </a:spcBef>
              <a:spcAft>
                <a:spcPts val="600"/>
              </a:spcAft>
              <a:buClr>
                <a:schemeClr val="dk1"/>
              </a:buClr>
              <a:buSzPts val="1100"/>
              <a:buFont typeface="Arial"/>
              <a:buNone/>
            </a:pPr>
            <a:r>
              <a:rPr lang="en" sz="1000" dirty="0">
                <a:solidFill>
                  <a:schemeClr val="dk1"/>
                </a:solidFill>
              </a:rPr>
              <a:t>They will understand the impact of different types of bullying and the responsibility we have for reporting and preventing bullying.</a:t>
            </a:r>
            <a:endParaRPr sz="1000" dirty="0">
              <a:solidFill>
                <a:schemeClr val="dk1"/>
              </a:solidFill>
            </a:endParaRPr>
          </a:p>
          <a:p>
            <a:pPr lvl="0">
              <a:lnSpc>
                <a:spcPct val="80000"/>
              </a:lnSpc>
              <a:spcAft>
                <a:spcPts val="600"/>
              </a:spcAft>
              <a:buClr>
                <a:schemeClr val="dk1"/>
              </a:buClr>
              <a:buSzPts val="1100"/>
            </a:pPr>
            <a:r>
              <a:rPr lang="en" sz="1000" dirty="0">
                <a:solidFill>
                  <a:schemeClr val="dk1"/>
                </a:solidFill>
              </a:rPr>
              <a:t>Pupils will also further develop their understanding that some types of behaviours within relationships are criminal, including </a:t>
            </a:r>
            <a:r>
              <a:rPr lang="en" sz="1000" dirty="0">
                <a:solidFill>
                  <a:schemeClr val="dk1"/>
                </a:solidFill>
              </a:rPr>
              <a:t>violent </a:t>
            </a:r>
            <a:r>
              <a:rPr lang="en" sz="1000" dirty="0">
                <a:solidFill>
                  <a:schemeClr val="dk1"/>
                </a:solidFill>
              </a:rPr>
              <a:t>and coercive control as well as what constitutes sexual harassment and sexual violance and why these bahaviours are always unacceptable.</a:t>
            </a:r>
            <a:endParaRPr sz="1000" dirty="0">
              <a:solidFill>
                <a:schemeClr val="dk1"/>
              </a:solidFill>
            </a:endParaRPr>
          </a:p>
          <a:p>
            <a:pPr marL="0" lvl="0" indent="0" algn="l" rtl="0">
              <a:lnSpc>
                <a:spcPct val="80000"/>
              </a:lnSpc>
              <a:spcBef>
                <a:spcPts val="0"/>
              </a:spcBef>
              <a:spcAft>
                <a:spcPts val="600"/>
              </a:spcAft>
              <a:buClr>
                <a:schemeClr val="dk1"/>
              </a:buClr>
              <a:buSzPts val="1100"/>
              <a:buFont typeface="Arial"/>
              <a:buNone/>
            </a:pPr>
            <a:endParaRPr sz="1000" dirty="0">
              <a:solidFill>
                <a:schemeClr val="dk1"/>
              </a:solidFill>
            </a:endParaRPr>
          </a:p>
          <a:p>
            <a:pPr marL="0" lvl="0" indent="0" algn="l" rtl="0">
              <a:lnSpc>
                <a:spcPct val="80000"/>
              </a:lnSpc>
              <a:spcBef>
                <a:spcPts val="0"/>
              </a:spcBef>
              <a:spcAft>
                <a:spcPts val="600"/>
              </a:spcAft>
              <a:buClr>
                <a:schemeClr val="dk1"/>
              </a:buClr>
              <a:buSzPts val="1100"/>
              <a:buFont typeface="Arial"/>
              <a:buNone/>
            </a:pPr>
            <a:r>
              <a:rPr lang="en" sz="1000" b="1" u="sng" dirty="0">
                <a:solidFill>
                  <a:schemeClr val="dk1"/>
                </a:solidFill>
              </a:rPr>
              <a:t>Online and the media:</a:t>
            </a:r>
            <a:endParaRPr sz="1000" b="1" u="sng" dirty="0">
              <a:solidFill>
                <a:schemeClr val="dk1"/>
              </a:solidFill>
            </a:endParaRPr>
          </a:p>
          <a:p>
            <a:pPr marL="0" lvl="0" indent="0" algn="l" rtl="0">
              <a:lnSpc>
                <a:spcPct val="80000"/>
              </a:lnSpc>
              <a:spcBef>
                <a:spcPts val="0"/>
              </a:spcBef>
              <a:spcAft>
                <a:spcPts val="600"/>
              </a:spcAft>
              <a:buClr>
                <a:schemeClr val="dk1"/>
              </a:buClr>
              <a:buSzPts val="1100"/>
              <a:buFont typeface="Arial"/>
              <a:buNone/>
            </a:pPr>
            <a:r>
              <a:rPr lang="en" sz="1000" dirty="0">
                <a:solidFill>
                  <a:schemeClr val="dk1"/>
                </a:solidFill>
              </a:rPr>
              <a:t>Pupils will further discuss their rights, responsibilities and opportunities online as well as the expectations of their behaviour.  They will develop a deeper understanding of the dangers of sharing personal information, including images, with others and online and how difficult it is to remove them from public access. They will begin to discuss the impact of viewing harmful content and further discuss that sharing personal or private information about other people is wrong and can have legal consequences.  They will learn that specifically  sexually explicit material e.g pornography, can damage their views on relationships as well as themselves and that sharing indecent images of children is a criminal offence and that there are severe penalties for doing so.</a:t>
            </a:r>
            <a:endParaRPr sz="1000" dirty="0">
              <a:solidFill>
                <a:schemeClr val="dk1"/>
              </a:solidFill>
            </a:endParaRPr>
          </a:p>
          <a:p>
            <a:pPr marL="0" lvl="0" indent="0" algn="l" rtl="0">
              <a:lnSpc>
                <a:spcPct val="80000"/>
              </a:lnSpc>
              <a:spcBef>
                <a:spcPts val="0"/>
              </a:spcBef>
              <a:spcAft>
                <a:spcPts val="600"/>
              </a:spcAft>
              <a:buClr>
                <a:schemeClr val="dk1"/>
              </a:buClr>
              <a:buSzPts val="1100"/>
              <a:buFont typeface="Arial"/>
              <a:buNone/>
            </a:pPr>
            <a:endParaRPr sz="1000" dirty="0">
              <a:solidFill>
                <a:schemeClr val="dk1"/>
              </a:solidFill>
            </a:endParaRPr>
          </a:p>
        </p:txBody>
      </p:sp>
      <p:pic>
        <p:nvPicPr>
          <p:cNvPr id="4" name="Picture 3"/>
          <p:cNvPicPr>
            <a:picLocks noChangeAspect="1"/>
          </p:cNvPicPr>
          <p:nvPr/>
        </p:nvPicPr>
        <p:blipFill>
          <a:blip r:embed="rId3"/>
          <a:stretch>
            <a:fillRect/>
          </a:stretch>
        </p:blipFill>
        <p:spPr>
          <a:xfrm>
            <a:off x="8373979" y="0"/>
            <a:ext cx="770021" cy="102890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311700" y="-883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Year 9</a:t>
            </a:r>
            <a:endParaRPr dirty="0"/>
          </a:p>
        </p:txBody>
      </p:sp>
      <p:sp>
        <p:nvSpPr>
          <p:cNvPr id="78" name="Google Shape;78;p17"/>
          <p:cNvSpPr txBox="1"/>
          <p:nvPr/>
        </p:nvSpPr>
        <p:spPr>
          <a:xfrm>
            <a:off x="0" y="887878"/>
            <a:ext cx="8972700" cy="2000517"/>
          </a:xfrm>
          <a:prstGeom prst="rect">
            <a:avLst/>
          </a:prstGeom>
          <a:noFill/>
          <a:ln>
            <a:noFill/>
          </a:ln>
        </p:spPr>
        <p:txBody>
          <a:bodyPr spcFirstLastPara="1" wrap="square" lIns="91425" tIns="91425" rIns="91425" bIns="91425" anchor="t" anchorCtr="0">
            <a:spAutoFit/>
          </a:bodyPr>
          <a:lstStyle/>
          <a:p>
            <a:pPr marL="0" lvl="0" indent="0" algn="l" rtl="0">
              <a:lnSpc>
                <a:spcPct val="80000"/>
              </a:lnSpc>
              <a:spcBef>
                <a:spcPts val="0"/>
              </a:spcBef>
              <a:spcAft>
                <a:spcPts val="600"/>
              </a:spcAft>
              <a:buClr>
                <a:schemeClr val="dk1"/>
              </a:buClr>
              <a:buSzPts val="1100"/>
              <a:buFont typeface="Arial"/>
              <a:buNone/>
            </a:pPr>
            <a:endParaRPr sz="1000" dirty="0">
              <a:solidFill>
                <a:schemeClr val="dk1"/>
              </a:solidFill>
            </a:endParaRPr>
          </a:p>
          <a:p>
            <a:pPr marL="0" lvl="0" indent="0" algn="l" rtl="0">
              <a:lnSpc>
                <a:spcPct val="80000"/>
              </a:lnSpc>
              <a:spcBef>
                <a:spcPts val="0"/>
              </a:spcBef>
              <a:spcAft>
                <a:spcPts val="600"/>
              </a:spcAft>
              <a:buClr>
                <a:schemeClr val="dk1"/>
              </a:buClr>
              <a:buSzPts val="1100"/>
              <a:buFont typeface="Arial"/>
              <a:buNone/>
            </a:pPr>
            <a:r>
              <a:rPr lang="en" sz="1000" b="1" u="sng" dirty="0">
                <a:solidFill>
                  <a:schemeClr val="dk1"/>
                </a:solidFill>
              </a:rPr>
              <a:t>Being Safe:</a:t>
            </a:r>
            <a:endParaRPr sz="1000" b="1" u="sng" dirty="0">
              <a:solidFill>
                <a:schemeClr val="dk1"/>
              </a:solidFill>
            </a:endParaRPr>
          </a:p>
          <a:p>
            <a:pPr marL="0" lvl="0" indent="0" algn="l" rtl="0">
              <a:lnSpc>
                <a:spcPct val="80000"/>
              </a:lnSpc>
              <a:spcBef>
                <a:spcPts val="0"/>
              </a:spcBef>
              <a:spcAft>
                <a:spcPts val="600"/>
              </a:spcAft>
              <a:buClr>
                <a:schemeClr val="dk1"/>
              </a:buClr>
              <a:buSzPts val="1100"/>
              <a:buFont typeface="Arial"/>
              <a:buNone/>
            </a:pPr>
            <a:r>
              <a:rPr lang="en" sz="1000" dirty="0">
                <a:solidFill>
                  <a:schemeClr val="dk1"/>
                </a:solidFill>
              </a:rPr>
              <a:t>They continue to develop the understand the concept of, and laws relating to unacceptable sexual behaviours and how they can affect current and future relationships and how people can communicate and recognise consent, including sexual consent.</a:t>
            </a:r>
            <a:endParaRPr sz="1000" dirty="0">
              <a:solidFill>
                <a:schemeClr val="dk1"/>
              </a:solidFill>
            </a:endParaRPr>
          </a:p>
          <a:p>
            <a:pPr marL="0" lvl="0" indent="0" algn="l" rtl="0">
              <a:lnSpc>
                <a:spcPct val="80000"/>
              </a:lnSpc>
              <a:spcBef>
                <a:spcPts val="0"/>
              </a:spcBef>
              <a:spcAft>
                <a:spcPts val="600"/>
              </a:spcAft>
              <a:buClr>
                <a:schemeClr val="dk1"/>
              </a:buClr>
              <a:buSzPts val="1100"/>
              <a:buFont typeface="Arial"/>
              <a:buNone/>
            </a:pPr>
            <a:endParaRPr sz="1000" dirty="0">
              <a:solidFill>
                <a:schemeClr val="dk1"/>
              </a:solidFill>
            </a:endParaRPr>
          </a:p>
          <a:p>
            <a:pPr marL="0" lvl="0" indent="0" algn="l" rtl="0">
              <a:lnSpc>
                <a:spcPct val="80000"/>
              </a:lnSpc>
              <a:spcBef>
                <a:spcPts val="0"/>
              </a:spcBef>
              <a:spcAft>
                <a:spcPts val="600"/>
              </a:spcAft>
              <a:buClr>
                <a:schemeClr val="dk1"/>
              </a:buClr>
              <a:buSzPts val="1100"/>
              <a:buFont typeface="Arial"/>
              <a:buNone/>
            </a:pPr>
            <a:r>
              <a:rPr lang="en" sz="1000" b="1" u="sng" dirty="0">
                <a:solidFill>
                  <a:schemeClr val="dk1"/>
                </a:solidFill>
              </a:rPr>
              <a:t>Intimate and sexual relationships, including sexual health:</a:t>
            </a:r>
            <a:endParaRPr sz="1000" b="1" u="sng" dirty="0">
              <a:solidFill>
                <a:schemeClr val="dk1"/>
              </a:solidFill>
            </a:endParaRPr>
          </a:p>
          <a:p>
            <a:pPr marL="0" lvl="0" indent="0" algn="l" rtl="0">
              <a:lnSpc>
                <a:spcPct val="80000"/>
              </a:lnSpc>
              <a:spcBef>
                <a:spcPts val="0"/>
              </a:spcBef>
              <a:spcAft>
                <a:spcPts val="600"/>
              </a:spcAft>
              <a:buClr>
                <a:schemeClr val="dk1"/>
              </a:buClr>
              <a:buSzPts val="1100"/>
              <a:buFont typeface="Arial"/>
              <a:buNone/>
            </a:pPr>
            <a:r>
              <a:rPr lang="en" sz="1000" dirty="0">
                <a:solidFill>
                  <a:schemeClr val="dk1"/>
                </a:solidFill>
              </a:rPr>
              <a:t>Pupils will continue to discuss how to recognise the characteristics and positive aspects of healthy one-to-one and intimate relationships.  They will begin to discuss how all aspects of health can be affected by the choices they make in sex and relationships and begin to understand a range of strategies for identifying and managing sexual pressure and how they have a choice to delay sex or enjoy intimacy without sex.  They will also begin to discuss </a:t>
            </a:r>
            <a:r>
              <a:rPr lang="en" sz="1000" dirty="0" smtClean="0">
                <a:solidFill>
                  <a:schemeClr val="dk1"/>
                </a:solidFill>
              </a:rPr>
              <a:t>the variety of ways to practice safe sex, including abstinence. Pupils will also discuss the dangers of STI’s and how to prevent unintended pregnancy, and where to find support and </a:t>
            </a:r>
            <a:r>
              <a:rPr lang="en" sz="1000" dirty="0">
                <a:solidFill>
                  <a:schemeClr val="dk1"/>
                </a:solidFill>
              </a:rPr>
              <a:t>access to confidential sexual and reproductive health advice.</a:t>
            </a:r>
            <a:endParaRPr sz="1000" dirty="0">
              <a:solidFill>
                <a:schemeClr val="dk2"/>
              </a:solidFill>
            </a:endParaRPr>
          </a:p>
        </p:txBody>
      </p:sp>
      <p:pic>
        <p:nvPicPr>
          <p:cNvPr id="4" name="Picture 3"/>
          <p:cNvPicPr>
            <a:picLocks noChangeAspect="1"/>
          </p:cNvPicPr>
          <p:nvPr/>
        </p:nvPicPr>
        <p:blipFill>
          <a:blip r:embed="rId3"/>
          <a:stretch>
            <a:fillRect/>
          </a:stretch>
        </p:blipFill>
        <p:spPr>
          <a:xfrm>
            <a:off x="8373979" y="0"/>
            <a:ext cx="770021" cy="1028908"/>
          </a:xfrm>
          <a:prstGeom prst="rect">
            <a:avLst/>
          </a:prstGeom>
        </p:spPr>
      </p:pic>
    </p:spTree>
    <p:extLst>
      <p:ext uri="{BB962C8B-B14F-4D97-AF65-F5344CB8AC3E}">
        <p14:creationId xmlns:p14="http://schemas.microsoft.com/office/powerpoint/2010/main" val="3348347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a:spLocks noGrp="1"/>
          </p:cNvSpPr>
          <p:nvPr>
            <p:ph type="title"/>
          </p:nvPr>
        </p:nvSpPr>
        <p:spPr>
          <a:xfrm>
            <a:off x="311700" y="-883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Year 10</a:t>
            </a:r>
            <a:endParaRPr dirty="0"/>
          </a:p>
        </p:txBody>
      </p:sp>
      <p:sp>
        <p:nvSpPr>
          <p:cNvPr id="84" name="Google Shape;84;p18"/>
          <p:cNvSpPr txBox="1"/>
          <p:nvPr/>
        </p:nvSpPr>
        <p:spPr>
          <a:xfrm>
            <a:off x="85650" y="880825"/>
            <a:ext cx="8972700" cy="4462730"/>
          </a:xfrm>
          <a:prstGeom prst="rect">
            <a:avLst/>
          </a:prstGeom>
          <a:noFill/>
          <a:ln>
            <a:noFill/>
          </a:ln>
        </p:spPr>
        <p:txBody>
          <a:bodyPr spcFirstLastPara="1" wrap="square" lIns="91425" tIns="91425" rIns="91425" bIns="91425" anchor="t" anchorCtr="0">
            <a:spAutoFit/>
          </a:bodyPr>
          <a:lstStyle/>
          <a:p>
            <a:pPr marL="0" lvl="0" indent="0" algn="l" rtl="0">
              <a:lnSpc>
                <a:spcPct val="80000"/>
              </a:lnSpc>
              <a:spcBef>
                <a:spcPts val="0"/>
              </a:spcBef>
              <a:spcAft>
                <a:spcPts val="600"/>
              </a:spcAft>
              <a:buNone/>
            </a:pPr>
            <a:r>
              <a:rPr lang="en" sz="1000" b="1" u="sng" dirty="0">
                <a:solidFill>
                  <a:schemeClr val="dk1"/>
                </a:solidFill>
              </a:rPr>
              <a:t>Families:</a:t>
            </a:r>
            <a:endParaRPr sz="1000" b="1" u="sng" dirty="0">
              <a:solidFill>
                <a:schemeClr val="dk1"/>
              </a:solidFill>
            </a:endParaRPr>
          </a:p>
          <a:p>
            <a:pPr marL="0" lvl="0" indent="0" algn="l" rtl="0">
              <a:lnSpc>
                <a:spcPct val="80000"/>
              </a:lnSpc>
              <a:spcBef>
                <a:spcPts val="0"/>
              </a:spcBef>
              <a:spcAft>
                <a:spcPts val="600"/>
              </a:spcAft>
              <a:buNone/>
            </a:pPr>
            <a:r>
              <a:rPr lang="en" sz="1000" dirty="0">
                <a:solidFill>
                  <a:schemeClr val="dk1"/>
                </a:solidFill>
              </a:rPr>
              <a:t>Pupils will build on their learning from year 9 to discuss how different types of committed, stable relationships can contribute to human happiness and the raising of children and the roles, responsibilities and characteristics of successful parenting.  They will begin to understand what marriage is, including its legal status and why it is an important relationship choice for many couples that should be freely entered into.  They will also begin to discuss the legal status of other long-term relationships and be able to judge when a relationship is  unsafe. </a:t>
            </a:r>
            <a:endParaRPr sz="1000" dirty="0">
              <a:solidFill>
                <a:schemeClr val="dk1"/>
              </a:solidFill>
            </a:endParaRPr>
          </a:p>
          <a:p>
            <a:pPr marL="0" lvl="0" indent="0" algn="l" rtl="0">
              <a:lnSpc>
                <a:spcPct val="80000"/>
              </a:lnSpc>
              <a:spcBef>
                <a:spcPts val="0"/>
              </a:spcBef>
              <a:spcAft>
                <a:spcPts val="600"/>
              </a:spcAft>
              <a:buNone/>
            </a:pPr>
            <a:endParaRPr sz="1000" dirty="0">
              <a:solidFill>
                <a:schemeClr val="dk1"/>
              </a:solidFill>
            </a:endParaRPr>
          </a:p>
          <a:p>
            <a:pPr marL="0" lvl="0" indent="0" algn="l" rtl="0">
              <a:lnSpc>
                <a:spcPct val="80000"/>
              </a:lnSpc>
              <a:spcBef>
                <a:spcPts val="0"/>
              </a:spcBef>
              <a:spcAft>
                <a:spcPts val="600"/>
              </a:spcAft>
              <a:buNone/>
            </a:pPr>
            <a:r>
              <a:rPr lang="en" sz="1000" b="1" u="sng" dirty="0">
                <a:solidFill>
                  <a:schemeClr val="dk1"/>
                </a:solidFill>
              </a:rPr>
              <a:t>Respectful relationships, including friendships:</a:t>
            </a:r>
            <a:endParaRPr sz="1000" b="1" u="sng" dirty="0">
              <a:solidFill>
                <a:schemeClr val="dk1"/>
              </a:solidFill>
            </a:endParaRPr>
          </a:p>
          <a:p>
            <a:pPr marL="0" lvl="0" indent="0" algn="l" rtl="0">
              <a:lnSpc>
                <a:spcPct val="80000"/>
              </a:lnSpc>
              <a:spcBef>
                <a:spcPts val="0"/>
              </a:spcBef>
              <a:spcAft>
                <a:spcPts val="600"/>
              </a:spcAft>
              <a:buNone/>
            </a:pPr>
            <a:r>
              <a:rPr lang="en" sz="1000" dirty="0">
                <a:solidFill>
                  <a:schemeClr val="dk1"/>
                </a:solidFill>
              </a:rPr>
              <a:t>Pupils will further develop their understanding that some types of behaviours within relationships are criminal, what consitutes sexual harassment and violance and why these are always unacceptable.</a:t>
            </a:r>
            <a:endParaRPr sz="1000" dirty="0">
              <a:solidFill>
                <a:schemeClr val="dk1"/>
              </a:solidFill>
            </a:endParaRPr>
          </a:p>
          <a:p>
            <a:pPr marL="0" lvl="0" indent="0" algn="l" rtl="0">
              <a:lnSpc>
                <a:spcPct val="80000"/>
              </a:lnSpc>
              <a:spcBef>
                <a:spcPts val="0"/>
              </a:spcBef>
              <a:spcAft>
                <a:spcPts val="600"/>
              </a:spcAft>
              <a:buNone/>
            </a:pPr>
            <a:endParaRPr sz="1000" dirty="0">
              <a:solidFill>
                <a:schemeClr val="dk1"/>
              </a:solidFill>
            </a:endParaRPr>
          </a:p>
          <a:p>
            <a:pPr marL="0" lvl="0" indent="0" algn="l" rtl="0">
              <a:lnSpc>
                <a:spcPct val="80000"/>
              </a:lnSpc>
              <a:spcBef>
                <a:spcPts val="0"/>
              </a:spcBef>
              <a:spcAft>
                <a:spcPts val="600"/>
              </a:spcAft>
              <a:buNone/>
            </a:pPr>
            <a:r>
              <a:rPr lang="en" sz="1000" b="1" u="sng" dirty="0">
                <a:solidFill>
                  <a:schemeClr val="dk1"/>
                </a:solidFill>
              </a:rPr>
              <a:t>Online and the media:</a:t>
            </a:r>
            <a:endParaRPr sz="1000" b="1" u="sng" dirty="0">
              <a:solidFill>
                <a:schemeClr val="dk1"/>
              </a:solidFill>
            </a:endParaRPr>
          </a:p>
          <a:p>
            <a:pPr marL="0" lvl="0" indent="0" algn="l" rtl="0">
              <a:lnSpc>
                <a:spcPct val="80000"/>
              </a:lnSpc>
              <a:spcBef>
                <a:spcPts val="0"/>
              </a:spcBef>
              <a:spcAft>
                <a:spcPts val="600"/>
              </a:spcAft>
              <a:buNone/>
            </a:pPr>
            <a:r>
              <a:rPr lang="en" sz="1000" dirty="0">
                <a:solidFill>
                  <a:schemeClr val="dk1"/>
                </a:solidFill>
              </a:rPr>
              <a:t>Pupils will furtherl develop a deeper understanding of the dangers of sharing personal information, including images, with others and online and how difficult it is to remove them from public access. They will begin to discuss the impact of viewing harmful content and further discuss that sharing personal or private information about other people is wrong and can have legal consequences.  They will learn that specifically  sexually explicit material e.g pornography, can damage their views on relationships as well as themselves. </a:t>
            </a:r>
            <a:endParaRPr sz="1000" dirty="0">
              <a:solidFill>
                <a:schemeClr val="dk1"/>
              </a:solidFill>
            </a:endParaRPr>
          </a:p>
          <a:p>
            <a:pPr marL="0" lvl="0" indent="0" algn="l" rtl="0">
              <a:lnSpc>
                <a:spcPct val="80000"/>
              </a:lnSpc>
              <a:spcBef>
                <a:spcPts val="0"/>
              </a:spcBef>
              <a:spcAft>
                <a:spcPts val="600"/>
              </a:spcAft>
              <a:buNone/>
            </a:pPr>
            <a:r>
              <a:rPr lang="en" sz="1000" b="1" u="sng" dirty="0">
                <a:solidFill>
                  <a:schemeClr val="dk1"/>
                </a:solidFill>
              </a:rPr>
              <a:t>Being Safe:</a:t>
            </a:r>
            <a:endParaRPr sz="1000" b="1" u="sng" dirty="0">
              <a:solidFill>
                <a:schemeClr val="dk1"/>
              </a:solidFill>
            </a:endParaRPr>
          </a:p>
          <a:p>
            <a:pPr marL="0" lvl="0" indent="0" algn="l" rtl="0">
              <a:lnSpc>
                <a:spcPct val="80000"/>
              </a:lnSpc>
              <a:spcBef>
                <a:spcPts val="0"/>
              </a:spcBef>
              <a:spcAft>
                <a:spcPts val="600"/>
              </a:spcAft>
              <a:buNone/>
            </a:pPr>
            <a:r>
              <a:rPr lang="en" sz="1000" dirty="0">
                <a:solidFill>
                  <a:schemeClr val="dk1"/>
                </a:solidFill>
              </a:rPr>
              <a:t>They continue to develop the understand the concept of, and laws relating to unacceptable sexual behaviours and how they can affect current and future relationships and how people can communicate and recognise consent, including sexual consent.</a:t>
            </a:r>
            <a:endParaRPr sz="1000" dirty="0">
              <a:solidFill>
                <a:schemeClr val="dk1"/>
              </a:solidFill>
            </a:endParaRPr>
          </a:p>
          <a:p>
            <a:pPr marL="0" lvl="0" indent="0" algn="l" rtl="0">
              <a:lnSpc>
                <a:spcPct val="80000"/>
              </a:lnSpc>
              <a:spcBef>
                <a:spcPts val="0"/>
              </a:spcBef>
              <a:spcAft>
                <a:spcPts val="600"/>
              </a:spcAft>
              <a:buNone/>
            </a:pPr>
            <a:endParaRPr sz="1000" dirty="0">
              <a:solidFill>
                <a:schemeClr val="dk1"/>
              </a:solidFill>
            </a:endParaRPr>
          </a:p>
          <a:p>
            <a:pPr marL="0" lvl="0" indent="0" algn="l" rtl="0">
              <a:lnSpc>
                <a:spcPct val="80000"/>
              </a:lnSpc>
              <a:spcBef>
                <a:spcPts val="0"/>
              </a:spcBef>
              <a:spcAft>
                <a:spcPts val="600"/>
              </a:spcAft>
              <a:buNone/>
            </a:pPr>
            <a:r>
              <a:rPr lang="en" sz="1000" b="1" u="sng" dirty="0">
                <a:solidFill>
                  <a:schemeClr val="dk1"/>
                </a:solidFill>
              </a:rPr>
              <a:t>Intimate and sexual relationships, including sexual health:</a:t>
            </a:r>
            <a:endParaRPr sz="1000" b="1" u="sng" dirty="0">
              <a:solidFill>
                <a:schemeClr val="dk1"/>
              </a:solidFill>
            </a:endParaRPr>
          </a:p>
          <a:p>
            <a:pPr>
              <a:lnSpc>
                <a:spcPct val="80000"/>
              </a:lnSpc>
              <a:spcAft>
                <a:spcPts val="600"/>
              </a:spcAft>
            </a:pPr>
            <a:r>
              <a:rPr lang="en" sz="1000" dirty="0" smtClean="0">
                <a:solidFill>
                  <a:schemeClr val="dk1"/>
                </a:solidFill>
              </a:rPr>
              <a:t>Pupils will continue to discuss how to recognise the characteristics and positive aspects of healthy one-to-one and intimate relationships.  They will discuss facts about reproductive health, including fertility.  They will continue to discuss a range of strategies for identifying and managing sexual pressure.  They will continue to discuss </a:t>
            </a:r>
            <a:r>
              <a:rPr lang="en-GB" sz="1000" dirty="0" smtClean="0">
                <a:solidFill>
                  <a:schemeClr val="dk1"/>
                </a:solidFill>
              </a:rPr>
              <a:t>the </a:t>
            </a:r>
            <a:r>
              <a:rPr lang="en-GB" sz="1000" dirty="0">
                <a:solidFill>
                  <a:schemeClr val="dk1"/>
                </a:solidFill>
              </a:rPr>
              <a:t>variety of ways to practice safe </a:t>
            </a:r>
            <a:r>
              <a:rPr lang="en-GB" sz="1000" dirty="0" smtClean="0">
                <a:solidFill>
                  <a:schemeClr val="dk1"/>
                </a:solidFill>
              </a:rPr>
              <a:t>sex</a:t>
            </a:r>
            <a:r>
              <a:rPr lang="en-GB" sz="1000" dirty="0">
                <a:solidFill>
                  <a:schemeClr val="dk1"/>
                </a:solidFill>
              </a:rPr>
              <a:t>, including abstinence. Pupils will also discuss the dangers of STI’s and how to prevent unintended pregnancy, and where to find support and access to confidential sexual and reproductive health advice.</a:t>
            </a:r>
            <a:endParaRPr lang="en-GB" sz="1000" dirty="0">
              <a:solidFill>
                <a:schemeClr val="dk2"/>
              </a:solidFill>
            </a:endParaRPr>
          </a:p>
          <a:p>
            <a:pPr marL="0" lvl="0" indent="0" algn="l" rtl="0">
              <a:lnSpc>
                <a:spcPct val="80000"/>
              </a:lnSpc>
              <a:spcBef>
                <a:spcPts val="0"/>
              </a:spcBef>
              <a:spcAft>
                <a:spcPts val="600"/>
              </a:spcAft>
              <a:buNone/>
            </a:pPr>
            <a:r>
              <a:rPr lang="en" sz="1000" dirty="0" smtClean="0">
                <a:solidFill>
                  <a:schemeClr val="dk1"/>
                </a:solidFill>
              </a:rPr>
              <a:t>They will discuss facts surrounding pregnancy and miscarriage and the choices they have in relation to pregnancy, including adoption and abortion in line with the teaching of the catholic church.  They will aslo discuss how the misuse of alcohol and drugs can lead to risky sexual behaviour.</a:t>
            </a:r>
            <a:endParaRPr sz="1200" dirty="0">
              <a:solidFill>
                <a:schemeClr val="dk2"/>
              </a:solidFill>
            </a:endParaRPr>
          </a:p>
        </p:txBody>
      </p:sp>
      <p:pic>
        <p:nvPicPr>
          <p:cNvPr id="4" name="Picture 3"/>
          <p:cNvPicPr>
            <a:picLocks noChangeAspect="1"/>
          </p:cNvPicPr>
          <p:nvPr/>
        </p:nvPicPr>
        <p:blipFill>
          <a:blip r:embed="rId3"/>
          <a:stretch>
            <a:fillRect/>
          </a:stretch>
        </p:blipFill>
        <p:spPr>
          <a:xfrm>
            <a:off x="8373979" y="0"/>
            <a:ext cx="770021" cy="102890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311700" y="-121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Year 11</a:t>
            </a:r>
            <a:endParaRPr dirty="0"/>
          </a:p>
        </p:txBody>
      </p:sp>
      <p:sp>
        <p:nvSpPr>
          <p:cNvPr id="90" name="Google Shape;90;p19"/>
          <p:cNvSpPr txBox="1"/>
          <p:nvPr/>
        </p:nvSpPr>
        <p:spPr>
          <a:xfrm>
            <a:off x="0" y="614647"/>
            <a:ext cx="8972700" cy="4881306"/>
          </a:xfrm>
          <a:prstGeom prst="rect">
            <a:avLst/>
          </a:prstGeom>
          <a:noFill/>
          <a:ln>
            <a:noFill/>
          </a:ln>
        </p:spPr>
        <p:txBody>
          <a:bodyPr spcFirstLastPara="1" wrap="square" lIns="91425" tIns="91425" rIns="91425" bIns="91425" anchor="t" anchorCtr="0">
            <a:spAutoFit/>
          </a:bodyPr>
          <a:lstStyle/>
          <a:p>
            <a:pPr marL="0" lvl="0" indent="0" rtl="0">
              <a:lnSpc>
                <a:spcPct val="80000"/>
              </a:lnSpc>
              <a:spcBef>
                <a:spcPts val="600"/>
              </a:spcBef>
              <a:spcAft>
                <a:spcPts val="0"/>
              </a:spcAft>
              <a:buNone/>
            </a:pPr>
            <a:r>
              <a:rPr lang="en" sz="1050" b="1" u="sng" dirty="0">
                <a:solidFill>
                  <a:schemeClr val="dk1"/>
                </a:solidFill>
              </a:rPr>
              <a:t>Families:</a:t>
            </a:r>
            <a:endParaRPr sz="1050" b="1" u="sng" dirty="0">
              <a:solidFill>
                <a:schemeClr val="dk1"/>
              </a:solidFill>
            </a:endParaRPr>
          </a:p>
          <a:p>
            <a:pPr marL="0" lvl="0" indent="0" rtl="0">
              <a:lnSpc>
                <a:spcPct val="80000"/>
              </a:lnSpc>
              <a:spcBef>
                <a:spcPts val="600"/>
              </a:spcBef>
              <a:spcAft>
                <a:spcPts val="0"/>
              </a:spcAft>
              <a:buNone/>
            </a:pPr>
            <a:r>
              <a:rPr lang="en" sz="1050" dirty="0">
                <a:solidFill>
                  <a:schemeClr val="dk1"/>
                </a:solidFill>
              </a:rPr>
              <a:t>Pupils will build on their learning from year 10 to discuss how different types of committed, stable relationships can contribute to human happiness and the raising of children and the roles, responsibilities and characteristics of successful parenting.  They will begin to understand what marriage is, including its legal status and why it is an important relationship choice for many couples that should be freely entered into.  They will also begin to discuss the legal status of other long-term relationships and be able to judge when a relationship is  unsafe. </a:t>
            </a:r>
            <a:endParaRPr sz="1050" dirty="0">
              <a:solidFill>
                <a:schemeClr val="dk1"/>
              </a:solidFill>
            </a:endParaRPr>
          </a:p>
          <a:p>
            <a:pPr marL="0" lvl="0" indent="0" rtl="0">
              <a:lnSpc>
                <a:spcPct val="80000"/>
              </a:lnSpc>
              <a:spcBef>
                <a:spcPts val="600"/>
              </a:spcBef>
              <a:spcAft>
                <a:spcPts val="0"/>
              </a:spcAft>
              <a:buNone/>
            </a:pPr>
            <a:endParaRPr sz="1050" dirty="0">
              <a:solidFill>
                <a:schemeClr val="dk1"/>
              </a:solidFill>
            </a:endParaRPr>
          </a:p>
          <a:p>
            <a:pPr marL="0" lvl="0" indent="0" rtl="0">
              <a:lnSpc>
                <a:spcPct val="80000"/>
              </a:lnSpc>
              <a:spcBef>
                <a:spcPts val="600"/>
              </a:spcBef>
              <a:spcAft>
                <a:spcPts val="0"/>
              </a:spcAft>
              <a:buNone/>
            </a:pPr>
            <a:r>
              <a:rPr lang="en" sz="1050" b="1" u="sng" dirty="0">
                <a:solidFill>
                  <a:schemeClr val="dk1"/>
                </a:solidFill>
              </a:rPr>
              <a:t>Respectful relationships, including friendships:</a:t>
            </a:r>
            <a:endParaRPr sz="1050" b="1" u="sng" dirty="0">
              <a:solidFill>
                <a:schemeClr val="dk1"/>
              </a:solidFill>
            </a:endParaRPr>
          </a:p>
          <a:p>
            <a:pPr marL="0" lvl="0" indent="0" rtl="0">
              <a:lnSpc>
                <a:spcPct val="80000"/>
              </a:lnSpc>
              <a:spcBef>
                <a:spcPts val="600"/>
              </a:spcBef>
              <a:spcAft>
                <a:spcPts val="0"/>
              </a:spcAft>
              <a:buNone/>
            </a:pPr>
            <a:r>
              <a:rPr lang="en" sz="1050" dirty="0">
                <a:solidFill>
                  <a:schemeClr val="dk1"/>
                </a:solidFill>
              </a:rPr>
              <a:t>Pupils will return to discussions around the characteristics of positive and healthy relationships and discuss steps they can take to improve or support respectful relationships.  They will continue to discuss the dangers of stereotypes and how they can expect to be treated by others.  They will further develop their understanding that some types of behaviours within relationships are criminal, what consitutes sexual harassment and violance and why these are always unacceptable.</a:t>
            </a:r>
            <a:endParaRPr sz="1050" dirty="0">
              <a:solidFill>
                <a:schemeClr val="dk1"/>
              </a:solidFill>
            </a:endParaRPr>
          </a:p>
          <a:p>
            <a:pPr marL="0" lvl="0" indent="0" rtl="0">
              <a:lnSpc>
                <a:spcPct val="80000"/>
              </a:lnSpc>
              <a:spcBef>
                <a:spcPts val="600"/>
              </a:spcBef>
              <a:spcAft>
                <a:spcPts val="0"/>
              </a:spcAft>
              <a:buNone/>
            </a:pPr>
            <a:endParaRPr sz="1050" dirty="0">
              <a:solidFill>
                <a:schemeClr val="dk1"/>
              </a:solidFill>
            </a:endParaRPr>
          </a:p>
          <a:p>
            <a:pPr marL="0" lvl="0" indent="0" rtl="0">
              <a:lnSpc>
                <a:spcPct val="80000"/>
              </a:lnSpc>
              <a:spcBef>
                <a:spcPts val="600"/>
              </a:spcBef>
              <a:spcAft>
                <a:spcPts val="0"/>
              </a:spcAft>
              <a:buNone/>
            </a:pPr>
            <a:r>
              <a:rPr lang="en" sz="1050" b="1" u="sng" dirty="0">
                <a:solidFill>
                  <a:schemeClr val="dk1"/>
                </a:solidFill>
              </a:rPr>
              <a:t>Online and the media:</a:t>
            </a:r>
            <a:endParaRPr sz="1050" b="1" u="sng" dirty="0">
              <a:solidFill>
                <a:schemeClr val="dk1"/>
              </a:solidFill>
            </a:endParaRPr>
          </a:p>
          <a:p>
            <a:pPr marL="0" lvl="0" indent="0" rtl="0">
              <a:lnSpc>
                <a:spcPct val="80000"/>
              </a:lnSpc>
              <a:spcBef>
                <a:spcPts val="600"/>
              </a:spcBef>
              <a:spcAft>
                <a:spcPts val="0"/>
              </a:spcAft>
              <a:buNone/>
            </a:pPr>
            <a:r>
              <a:rPr lang="en" sz="1050" dirty="0">
                <a:solidFill>
                  <a:schemeClr val="dk1"/>
                </a:solidFill>
              </a:rPr>
              <a:t>Pupils will continue to discuss the impact of viewing harmful content and further discuss that sharing personal or private information about other people is wrong and can have legal consequences.  They will learn that specifically  sexually explicit material e.g pornography, can damage their views on relationships as well as themselves. </a:t>
            </a:r>
            <a:endParaRPr sz="1050" dirty="0">
              <a:solidFill>
                <a:schemeClr val="dk1"/>
              </a:solidFill>
            </a:endParaRPr>
          </a:p>
          <a:p>
            <a:pPr marL="0" lvl="0" indent="0" rtl="0">
              <a:lnSpc>
                <a:spcPct val="80000"/>
              </a:lnSpc>
              <a:spcBef>
                <a:spcPts val="600"/>
              </a:spcBef>
              <a:spcAft>
                <a:spcPts val="0"/>
              </a:spcAft>
              <a:buNone/>
            </a:pPr>
            <a:r>
              <a:rPr lang="en" sz="1050" b="1" u="sng" dirty="0">
                <a:solidFill>
                  <a:schemeClr val="dk1"/>
                </a:solidFill>
              </a:rPr>
              <a:t>Being Safe:</a:t>
            </a:r>
            <a:endParaRPr sz="1050" b="1" u="sng" dirty="0">
              <a:solidFill>
                <a:schemeClr val="dk1"/>
              </a:solidFill>
            </a:endParaRPr>
          </a:p>
          <a:p>
            <a:pPr marL="0" lvl="0" indent="0" rtl="0">
              <a:lnSpc>
                <a:spcPct val="80000"/>
              </a:lnSpc>
              <a:spcBef>
                <a:spcPts val="600"/>
              </a:spcBef>
              <a:spcAft>
                <a:spcPts val="0"/>
              </a:spcAft>
              <a:buNone/>
            </a:pPr>
            <a:r>
              <a:rPr lang="en" sz="1050" dirty="0">
                <a:solidFill>
                  <a:schemeClr val="dk1"/>
                </a:solidFill>
              </a:rPr>
              <a:t>They continue to develop the understand the concept of, and laws relating to unacceptable sexual behaviours and how they can affect current and future relationships and how people can communicate and recognise consent, including sexual consent.</a:t>
            </a:r>
            <a:endParaRPr sz="1050" dirty="0">
              <a:solidFill>
                <a:schemeClr val="dk1"/>
              </a:solidFill>
            </a:endParaRPr>
          </a:p>
          <a:p>
            <a:pPr marL="0" lvl="0" indent="0" rtl="0">
              <a:lnSpc>
                <a:spcPct val="80000"/>
              </a:lnSpc>
              <a:spcBef>
                <a:spcPts val="600"/>
              </a:spcBef>
              <a:spcAft>
                <a:spcPts val="0"/>
              </a:spcAft>
              <a:buNone/>
            </a:pPr>
            <a:endParaRPr sz="1050" dirty="0">
              <a:solidFill>
                <a:schemeClr val="dk1"/>
              </a:solidFill>
            </a:endParaRPr>
          </a:p>
          <a:p>
            <a:pPr marL="0" lvl="0" indent="0" rtl="0">
              <a:lnSpc>
                <a:spcPct val="80000"/>
              </a:lnSpc>
              <a:spcBef>
                <a:spcPts val="600"/>
              </a:spcBef>
              <a:spcAft>
                <a:spcPts val="0"/>
              </a:spcAft>
              <a:buNone/>
            </a:pPr>
            <a:r>
              <a:rPr lang="en" sz="1050" b="1" u="sng" dirty="0">
                <a:solidFill>
                  <a:schemeClr val="dk1"/>
                </a:solidFill>
              </a:rPr>
              <a:t>Intimate and sexual relationships, including sexual health:</a:t>
            </a:r>
            <a:endParaRPr sz="1050" b="1" u="sng" dirty="0">
              <a:solidFill>
                <a:schemeClr val="dk1"/>
              </a:solidFill>
            </a:endParaRPr>
          </a:p>
          <a:p>
            <a:pPr>
              <a:lnSpc>
                <a:spcPct val="80000"/>
              </a:lnSpc>
              <a:spcAft>
                <a:spcPts val="600"/>
              </a:spcAft>
            </a:pPr>
            <a:r>
              <a:rPr lang="en" sz="1050" dirty="0">
                <a:solidFill>
                  <a:schemeClr val="dk1"/>
                </a:solidFill>
              </a:rPr>
              <a:t>Pupils will continue to discuss how to recognise the characteristics and positive aspects of healthy one-to-one and intimate relationships and how their health can be affected by the choices they make in sex and relationships.  They will discuss facts about reproductive health, including fertility.  They will continue to discuss a range of strategies for identifying and managing sexual pressure.  They will continue to discuss </a:t>
            </a:r>
            <a:r>
              <a:rPr lang="en-GB" sz="1050" dirty="0" smtClean="0">
                <a:solidFill>
                  <a:schemeClr val="dk1"/>
                </a:solidFill>
              </a:rPr>
              <a:t>the </a:t>
            </a:r>
            <a:r>
              <a:rPr lang="en-GB" sz="1050" dirty="0">
                <a:solidFill>
                  <a:schemeClr val="dk1"/>
                </a:solidFill>
              </a:rPr>
              <a:t>dangers of STI’s and how to prevent unintended pregnancy, and where to find support and access to confidential sexual and reproductive health advice.</a:t>
            </a:r>
            <a:endParaRPr lang="en-GB" sz="1050" dirty="0">
              <a:solidFill>
                <a:schemeClr val="dk2"/>
              </a:solidFill>
            </a:endParaRPr>
          </a:p>
          <a:p>
            <a:pPr lvl="0">
              <a:lnSpc>
                <a:spcPct val="80000"/>
              </a:lnSpc>
              <a:spcAft>
                <a:spcPts val="600"/>
              </a:spcAft>
            </a:pPr>
            <a:r>
              <a:rPr lang="en" sz="1050" dirty="0">
                <a:solidFill>
                  <a:schemeClr val="dk1"/>
                </a:solidFill>
              </a:rPr>
              <a:t>They will discuss facts surrounding pregnancy and miscarriage and the choices they have in relation to pregnancy, including adoption and abortion in line with the teaching of the catholic church. </a:t>
            </a:r>
            <a:endParaRPr dirty="0">
              <a:solidFill>
                <a:schemeClr val="dk2"/>
              </a:solidFill>
            </a:endParaRPr>
          </a:p>
        </p:txBody>
      </p:sp>
      <p:pic>
        <p:nvPicPr>
          <p:cNvPr id="5" name="Picture 4"/>
          <p:cNvPicPr>
            <a:picLocks noChangeAspect="1"/>
          </p:cNvPicPr>
          <p:nvPr/>
        </p:nvPicPr>
        <p:blipFill>
          <a:blip r:embed="rId3"/>
          <a:stretch>
            <a:fillRect/>
          </a:stretch>
        </p:blipFill>
        <p:spPr>
          <a:xfrm>
            <a:off x="8373979" y="-41945"/>
            <a:ext cx="753385" cy="1006679"/>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2406</Words>
  <Application>Microsoft Office PowerPoint</Application>
  <PresentationFormat>On-screen Show (16:9)</PresentationFormat>
  <Paragraphs>87</Paragraphs>
  <Slides>8</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Simple Light</vt:lpstr>
      <vt:lpstr>RSE at All Hallows</vt:lpstr>
      <vt:lpstr>PowerPoint Presentation</vt:lpstr>
      <vt:lpstr>Year 7</vt:lpstr>
      <vt:lpstr>Year 8</vt:lpstr>
      <vt:lpstr>Year 9</vt:lpstr>
      <vt:lpstr>Year 9</vt:lpstr>
      <vt:lpstr>Year 10</vt:lpstr>
      <vt:lpstr>Year 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RSE at All Hallows</dc:title>
  <dc:creator>Mrs J Perkins</dc:creator>
  <cp:lastModifiedBy>Mrs J Perkins</cp:lastModifiedBy>
  <cp:revision>4</cp:revision>
  <cp:lastPrinted>2021-07-02T13:53:10Z</cp:lastPrinted>
  <dcterms:modified xsi:type="dcterms:W3CDTF">2021-07-02T13:53:16Z</dcterms:modified>
</cp:coreProperties>
</file>